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4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03699"/>
            <a:ext cx="10464800" cy="812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1600200" y="330200"/>
            <a:ext cx="9779001" cy="65193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6642100" y="762000"/>
            <a:ext cx="5494867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6718300" y="1054100"/>
            <a:ext cx="5334000" cy="800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6464300" y="5067300"/>
            <a:ext cx="5943600" cy="3962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6464300" y="762000"/>
            <a:ext cx="584835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sz="half" idx="15"/>
          </p:nvPr>
        </p:nvSpPr>
        <p:spPr>
          <a:xfrm>
            <a:off x="723900" y="723900"/>
            <a:ext cx="5638801" cy="845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hyperlink" Target="mailto:yu_jiawang@163.com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tif"/><Relationship Id="rId5" Type="http://schemas.openxmlformats.org/officeDocument/2006/relationships/image" Target="../media/image8.tif"/><Relationship Id="rId4" Type="http://schemas.openxmlformats.org/officeDocument/2006/relationships/image" Target="../media/image7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elastos/Elastos.ORG.BlockchainAgent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hyperlink" Target="https://idchain.elastos.org/did/idSxT4ZfL3xfVUSx2Snic26sty6GLhBDJ7/property_history/t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可信IoT数据采集器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可信IoT数据采集器</a:t>
            </a:r>
          </a:p>
        </p:txBody>
      </p:sp>
      <p:sp>
        <p:nvSpPr>
          <p:cNvPr id="120" name="蓝莓队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松果</a:t>
            </a:r>
            <a:r>
              <a:rPr dirty="0"/>
              <a:t>队</a:t>
            </a:r>
          </a:p>
        </p:txBody>
      </p:sp>
      <p:pic>
        <p:nvPicPr>
          <p:cNvPr id="12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768" y="7322665"/>
            <a:ext cx="1373264" cy="1373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应用场景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应用场景</a:t>
            </a:r>
          </a:p>
        </p:txBody>
      </p:sp>
      <p:sp>
        <p:nvSpPr>
          <p:cNvPr id="175" name="冷链物流监控。在芯片级别保证数据源不可篡改和可信，让冷链监控更可靠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冷链物流监控。在芯片级别保证数据源不可篡改和可信，让冷链监控更可靠</a:t>
            </a:r>
            <a:r>
              <a:rPr dirty="0"/>
              <a:t>。</a:t>
            </a:r>
          </a:p>
          <a:p>
            <a:r>
              <a:rPr dirty="0"/>
              <a:t>大众互助天气预报。在北美、澳洲等地广人稀地区缺乏足够的气象站收集天气信息，通过本项目可以让大众部署设备、贡献数据，这些数据也同样可信。后续可以结合奖励机制来鼓励大家安装设备。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–蓝莓队…"/>
          <p:cNvSpPr txBox="1">
            <a:spLocks noGrp="1"/>
          </p:cNvSpPr>
          <p:nvPr>
            <p:ph type="body" idx="13"/>
          </p:nvPr>
        </p:nvSpPr>
        <p:spPr>
          <a:xfrm>
            <a:off x="1270000" y="6362700"/>
            <a:ext cx="10464800" cy="1234633"/>
          </a:xfrm>
          <a:prstGeom prst="rect">
            <a:avLst/>
          </a:prstGeom>
        </p:spPr>
        <p:txBody>
          <a:bodyPr/>
          <a:lstStyle/>
          <a:p>
            <a:r>
              <a:rPr dirty="0"/>
              <a:t>–</a:t>
            </a:r>
            <a:r>
              <a:rPr lang="zh-CN" altLang="en-US"/>
              <a:t>松果队</a:t>
            </a:r>
            <a:endParaRPr dirty="0"/>
          </a:p>
          <a:p>
            <a:endParaRPr dirty="0"/>
          </a:p>
          <a:p>
            <a:pPr defTabSz="12700">
              <a:lnSpc>
                <a:spcPts val="19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000" b="0">
                <a:solidFill>
                  <a:srgbClr val="00A2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u="sng" dirty="0">
                <a:hlinkClick r:id="rId2"/>
              </a:rPr>
              <a:t>yu_jiawang@163.com</a:t>
            </a:r>
          </a:p>
        </p:txBody>
      </p:sp>
      <p:sp>
        <p:nvSpPr>
          <p:cNvPr id="178" name="Thanks"/>
          <p:cNvSpPr txBox="1">
            <a:spLocks noGrp="1"/>
          </p:cNvSpPr>
          <p:nvPr>
            <p:ph type="body" idx="14"/>
          </p:nvPr>
        </p:nvSpPr>
        <p:spPr>
          <a:xfrm>
            <a:off x="1270000" y="3949700"/>
            <a:ext cx="10464800" cy="1320801"/>
          </a:xfrm>
          <a:prstGeom prst="rect">
            <a:avLst/>
          </a:prstGeom>
        </p:spPr>
        <p:txBody>
          <a:bodyPr/>
          <a:lstStyle>
            <a:lvl1pPr>
              <a:defRPr sz="80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Thanks</a:t>
            </a:r>
          </a:p>
        </p:txBody>
      </p:sp>
      <p:pic>
        <p:nvPicPr>
          <p:cNvPr id="17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750" y="1623778"/>
            <a:ext cx="2019300" cy="2019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Idea起源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Idea起源</a:t>
            </a:r>
          </a:p>
        </p:txBody>
      </p:sp>
      <p:sp>
        <p:nvSpPr>
          <p:cNvPr id="124" name="现实：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6052" indent="-416052" defTabSz="531622">
              <a:spcBef>
                <a:spcPts val="3800"/>
              </a:spcBef>
              <a:buChar char="★"/>
              <a:defRPr sz="3458"/>
            </a:pPr>
            <a:r>
              <a:t>现实：</a:t>
            </a:r>
          </a:p>
          <a:p>
            <a:pPr marL="832104" lvl="1" indent="-416052" defTabSz="531622">
              <a:spcBef>
                <a:spcPts val="3800"/>
              </a:spcBef>
              <a:defRPr sz="3458"/>
            </a:pPr>
            <a:r>
              <a:t>不同厂商的IoT产生大量数据</a:t>
            </a:r>
          </a:p>
          <a:p>
            <a:pPr marL="832104" lvl="1" indent="-416052" defTabSz="531622">
              <a:spcBef>
                <a:spcPts val="3800"/>
              </a:spcBef>
              <a:defRPr sz="3458"/>
            </a:pPr>
            <a:r>
              <a:t>需要整合多方数据源进行计算和分析</a:t>
            </a:r>
          </a:p>
          <a:p>
            <a:pPr marL="416052" indent="-416052" defTabSz="531622">
              <a:spcBef>
                <a:spcPts val="3800"/>
              </a:spcBef>
              <a:buChar char="★"/>
              <a:defRPr sz="3458"/>
            </a:pPr>
            <a:r>
              <a:t>问题：</a:t>
            </a:r>
          </a:p>
          <a:p>
            <a:pPr marL="832104" lvl="1" indent="-416052" defTabSz="531622">
              <a:spcBef>
                <a:spcPts val="3800"/>
              </a:spcBef>
              <a:defRPr sz="3458"/>
            </a:pPr>
            <a:r>
              <a:t>数据可信性问题，如何相信其它厂商的数据？</a:t>
            </a:r>
          </a:p>
          <a:p>
            <a:pPr marL="832104" lvl="1" indent="-416052" defTabSz="531622">
              <a:spcBef>
                <a:spcPts val="3800"/>
              </a:spcBef>
              <a:defRPr sz="3458"/>
            </a:pPr>
            <a:r>
              <a:t>数据所有权问题，如何确认数据产权？</a:t>
            </a:r>
          </a:p>
        </p:txBody>
      </p:sp>
      <p:pic>
        <p:nvPicPr>
          <p:cNvPr id="12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解决方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解决方案</a:t>
            </a:r>
          </a:p>
        </p:txBody>
      </p:sp>
      <p:sp>
        <p:nvSpPr>
          <p:cNvPr id="128" name="结合区块链特性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结合区块链特性</a:t>
            </a:r>
          </a:p>
          <a:p>
            <a:pPr lvl="1"/>
            <a:r>
              <a:t>基于区块链ID对数据签名，证明数据来源。</a:t>
            </a:r>
          </a:p>
          <a:p>
            <a:pPr lvl="1"/>
            <a:r>
              <a:t>数据上链，保证不可篡改。</a:t>
            </a:r>
          </a:p>
          <a:p>
            <a:pPr lvl="1"/>
            <a:r>
              <a:t>根据上链时间戳和签名证明所有权。</a:t>
            </a:r>
          </a:p>
        </p:txBody>
      </p:sp>
      <p:pic>
        <p:nvPicPr>
          <p:cNvPr id="12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470" y="2454583"/>
            <a:ext cx="3758030" cy="3174887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项目介绍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项目介绍</a:t>
            </a:r>
          </a:p>
        </p:txBody>
      </p:sp>
      <p:sp>
        <p:nvSpPr>
          <p:cNvPr id="133" name="基于Bosch的XDK设备采集环境数据。…"/>
          <p:cNvSpPr txBox="1">
            <a:spLocks noGrp="1"/>
          </p:cNvSpPr>
          <p:nvPr>
            <p:ph type="body" sz="half" idx="1"/>
          </p:nvPr>
        </p:nvSpPr>
        <p:spPr>
          <a:xfrm>
            <a:off x="952500" y="2597150"/>
            <a:ext cx="8514312" cy="5739227"/>
          </a:xfrm>
          <a:prstGeom prst="rect">
            <a:avLst/>
          </a:prstGeom>
        </p:spPr>
        <p:txBody>
          <a:bodyPr/>
          <a:lstStyle/>
          <a:p>
            <a:pPr marL="406908" indent="-406908" defTabSz="519937">
              <a:spcBef>
                <a:spcPts val="3700"/>
              </a:spcBef>
              <a:defRPr sz="3382"/>
            </a:pPr>
            <a:r>
              <a:rPr dirty="0" err="1"/>
              <a:t>基于Bosch的XDK设备采集环境数据</a:t>
            </a:r>
            <a:r>
              <a:rPr lang="en-US" altLang="zh-CN" dirty="0"/>
              <a:t>,</a:t>
            </a:r>
            <a:r>
              <a:rPr dirty="0"/>
              <a:t>。</a:t>
            </a:r>
          </a:p>
          <a:p>
            <a:pPr marL="406908" indent="-406908" defTabSz="519937">
              <a:spcBef>
                <a:spcPts val="3700"/>
              </a:spcBef>
              <a:defRPr sz="3382"/>
            </a:pPr>
            <a:r>
              <a:rPr dirty="0" err="1"/>
              <a:t>在XDK中置入区块链身份（Elastos</a:t>
            </a:r>
            <a:r>
              <a:rPr dirty="0"/>
              <a:t> </a:t>
            </a:r>
            <a:r>
              <a:rPr dirty="0" err="1"/>
              <a:t>DID）对数据签名</a:t>
            </a:r>
            <a:r>
              <a:rPr dirty="0"/>
              <a:t>。</a:t>
            </a:r>
          </a:p>
          <a:p>
            <a:pPr marL="406908" indent="-406908" defTabSz="519937">
              <a:spcBef>
                <a:spcPts val="3700"/>
              </a:spcBef>
              <a:defRPr sz="3382"/>
            </a:pPr>
            <a:r>
              <a:rPr dirty="0" err="1"/>
              <a:t>利用XDK上报数据的功能将签名数据上传到区块链</a:t>
            </a:r>
            <a:r>
              <a:rPr dirty="0"/>
              <a:t>。</a:t>
            </a:r>
          </a:p>
          <a:p>
            <a:pPr marL="406908" indent="-406908" defTabSz="519937">
              <a:spcBef>
                <a:spcPts val="3700"/>
              </a:spcBef>
              <a:defRPr sz="3382"/>
            </a:pPr>
            <a:r>
              <a:rPr dirty="0" err="1"/>
              <a:t>第三方可以从区块链节点或者区块链浏览器获取全部数据</a:t>
            </a:r>
            <a:r>
              <a:rPr dirty="0"/>
              <a:t>。</a:t>
            </a:r>
          </a:p>
        </p:txBody>
      </p:sp>
      <p:pic>
        <p:nvPicPr>
          <p:cNvPr id="13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8695" y="7226299"/>
            <a:ext cx="3343580" cy="781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8485" y="5665884"/>
            <a:ext cx="1524001" cy="15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项目架构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项目架构图</a:t>
            </a:r>
          </a:p>
        </p:txBody>
      </p:sp>
      <p:pic>
        <p:nvPicPr>
          <p:cNvPr id="13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226" y="3982739"/>
            <a:ext cx="1215671" cy="10270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3319" y="6465210"/>
            <a:ext cx="1751485" cy="1751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712" y="7155853"/>
            <a:ext cx="5734747" cy="13477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09" y="3249196"/>
            <a:ext cx="4157676" cy="2494119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连接线"/>
          <p:cNvSpPr/>
          <p:nvPr/>
        </p:nvSpPr>
        <p:spPr>
          <a:xfrm>
            <a:off x="11287904" y="4763871"/>
            <a:ext cx="469677" cy="19271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81" h="21600" extrusionOk="0">
                <a:moveTo>
                  <a:pt x="4266" y="21600"/>
                </a:moveTo>
                <a:cubicBezTo>
                  <a:pt x="21600" y="12832"/>
                  <a:pt x="20178" y="5632"/>
                  <a:pt x="0" y="0"/>
                </a:cubicBezTo>
              </a:path>
            </a:pathLst>
          </a:custGeom>
          <a:ln w="88900">
            <a:solidFill>
              <a:srgbClr val="FFFFFF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2" name="连接线"/>
          <p:cNvSpPr/>
          <p:nvPr/>
        </p:nvSpPr>
        <p:spPr>
          <a:xfrm>
            <a:off x="1415585" y="5567587"/>
            <a:ext cx="1422624" cy="23744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403" h="21600" extrusionOk="0">
                <a:moveTo>
                  <a:pt x="3915" y="0"/>
                </a:moveTo>
                <a:cubicBezTo>
                  <a:pt x="-4197" y="9786"/>
                  <a:pt x="299" y="16986"/>
                  <a:pt x="17403" y="21600"/>
                </a:cubicBezTo>
              </a:path>
            </a:pathLst>
          </a:custGeom>
          <a:ln w="88900">
            <a:solidFill>
              <a:srgbClr val="FFFFFF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53" name="连接线"/>
          <p:cNvSpPr/>
          <p:nvPr/>
        </p:nvSpPr>
        <p:spPr>
          <a:xfrm>
            <a:off x="8919456" y="7422002"/>
            <a:ext cx="1159563" cy="1143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88900">
            <a:solidFill>
              <a:srgbClr val="FFFFFF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46" name="Step 1, Collect data"/>
          <p:cNvSpPr txBox="1"/>
          <p:nvPr/>
        </p:nvSpPr>
        <p:spPr>
          <a:xfrm>
            <a:off x="8657760" y="3280528"/>
            <a:ext cx="292596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 u="sng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Step 1, Collect data</a:t>
            </a:r>
          </a:p>
        </p:txBody>
      </p:sp>
      <p:sp>
        <p:nvSpPr>
          <p:cNvPr id="147" name="Step 2, Upload data"/>
          <p:cNvSpPr txBox="1"/>
          <p:nvPr/>
        </p:nvSpPr>
        <p:spPr>
          <a:xfrm>
            <a:off x="7686473" y="5504438"/>
            <a:ext cx="432650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b="1" u="sng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Step 2, </a:t>
            </a:r>
            <a:r>
              <a:rPr lang="en-US" altLang="zh-CN" dirty="0"/>
              <a:t>Sign and </a:t>
            </a:r>
            <a:r>
              <a:rPr dirty="0"/>
              <a:t>Upload data</a:t>
            </a:r>
          </a:p>
        </p:txBody>
      </p:sp>
      <p:sp>
        <p:nvSpPr>
          <p:cNvPr id="148" name="Step 3, Package and generate…"/>
          <p:cNvSpPr txBox="1"/>
          <p:nvPr/>
        </p:nvSpPr>
        <p:spPr>
          <a:xfrm>
            <a:off x="7827448" y="8712374"/>
            <a:ext cx="458658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 b="1" u="sng">
                <a:latin typeface="Helvetica"/>
                <a:ea typeface="Helvetica"/>
                <a:cs typeface="Helvetica"/>
                <a:sym typeface="Helvetica"/>
              </a:defRPr>
            </a:pPr>
            <a:r>
              <a:t>Step 3, Package and generate </a:t>
            </a:r>
          </a:p>
          <a:p>
            <a:pPr lvl="8">
              <a:defRPr sz="2400" b="1" u="sng">
                <a:latin typeface="Helvetica"/>
                <a:ea typeface="Helvetica"/>
                <a:cs typeface="Helvetica"/>
                <a:sym typeface="Helvetica"/>
              </a:defRPr>
            </a:pPr>
            <a:r>
              <a:t>a new block</a:t>
            </a:r>
          </a:p>
        </p:txBody>
      </p:sp>
      <p:sp>
        <p:nvSpPr>
          <p:cNvPr id="149" name="Step 4, View data on the…"/>
          <p:cNvSpPr txBox="1"/>
          <p:nvPr/>
        </p:nvSpPr>
        <p:spPr>
          <a:xfrm>
            <a:off x="2213634" y="6298899"/>
            <a:ext cx="376728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 b="1" u="sng">
                <a:latin typeface="Helvetica"/>
                <a:ea typeface="Helvetica"/>
                <a:cs typeface="Helvetica"/>
                <a:sym typeface="Helvetica"/>
              </a:defRPr>
            </a:pPr>
            <a:r>
              <a:t>Step 4, View data on the </a:t>
            </a:r>
          </a:p>
          <a:p>
            <a:pPr>
              <a:defRPr sz="2400" b="1" u="sng">
                <a:latin typeface="Helvetica"/>
                <a:ea typeface="Helvetica"/>
                <a:cs typeface="Helvetica"/>
                <a:sym typeface="Helvetica"/>
              </a:defRPr>
            </a:pPr>
            <a:r>
              <a:t>website or App</a:t>
            </a:r>
          </a:p>
        </p:txBody>
      </p:sp>
      <p:pic>
        <p:nvPicPr>
          <p:cNvPr id="150" name="图像" descr="图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36小时工作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36小时工作</a:t>
            </a:r>
          </a:p>
        </p:txBody>
      </p:sp>
      <p:sp>
        <p:nvSpPr>
          <p:cNvPr id="156" name="移植Elastos DID加密库到XDK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移植Elastos</a:t>
            </a:r>
            <a:r>
              <a:rPr dirty="0"/>
              <a:t> </a:t>
            </a:r>
            <a:r>
              <a:rPr dirty="0" err="1"/>
              <a:t>DID加密库到XDK</a:t>
            </a:r>
            <a:endParaRPr dirty="0"/>
          </a:p>
          <a:p>
            <a:r>
              <a:rPr lang="zh-CN" altLang="en-US" dirty="0"/>
              <a:t>使用加密库</a:t>
            </a:r>
            <a:r>
              <a:rPr dirty="0" err="1"/>
              <a:t>对数据签名</a:t>
            </a:r>
            <a:endParaRPr dirty="0"/>
          </a:p>
          <a:p>
            <a:r>
              <a:rPr dirty="0" err="1"/>
              <a:t>上传数据到区块链</a:t>
            </a:r>
            <a:endParaRPr dirty="0"/>
          </a:p>
        </p:txBody>
      </p:sp>
      <p:pic>
        <p:nvPicPr>
          <p:cNvPr id="15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移植Elastos DI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移植Elastos DID</a:t>
            </a:r>
          </a:p>
        </p:txBody>
      </p:sp>
      <p:sp>
        <p:nvSpPr>
          <p:cNvPr id="160" name="移植DID签名算法函数…"/>
          <p:cNvSpPr txBox="1">
            <a:spLocks noGrp="1"/>
          </p:cNvSpPr>
          <p:nvPr>
            <p:ph type="body" sz="quarter" idx="1"/>
          </p:nvPr>
        </p:nvSpPr>
        <p:spPr>
          <a:xfrm>
            <a:off x="0" y="3366612"/>
            <a:ext cx="3120887" cy="4747576"/>
          </a:xfrm>
          <a:prstGeom prst="rect">
            <a:avLst/>
          </a:prstGeom>
        </p:spPr>
        <p:txBody>
          <a:bodyPr/>
          <a:lstStyle/>
          <a:p>
            <a:pPr>
              <a:defRPr sz="2500"/>
            </a:pPr>
            <a:r>
              <a:rPr dirty="0" err="1"/>
              <a:t>移植DID签名算法函数</a:t>
            </a:r>
            <a:endParaRPr dirty="0"/>
          </a:p>
          <a:p>
            <a:pPr>
              <a:defRPr sz="2500"/>
            </a:pPr>
            <a:r>
              <a:rPr dirty="0" err="1"/>
              <a:t>基于</a:t>
            </a:r>
            <a:r>
              <a:rPr lang="en-US" altLang="zh-CN" dirty="0" err="1"/>
              <a:t>MbedTls</a:t>
            </a:r>
            <a:r>
              <a:rPr dirty="0" err="1"/>
              <a:t>库</a:t>
            </a:r>
            <a:r>
              <a:rPr lang="zh-CN" altLang="en-US" dirty="0"/>
              <a:t>编译</a:t>
            </a:r>
            <a:r>
              <a:rPr dirty="0" err="1"/>
              <a:t>算法</a:t>
            </a:r>
            <a:endParaRPr dirty="0"/>
          </a:p>
          <a:p>
            <a:pPr>
              <a:defRPr sz="2500"/>
            </a:pPr>
            <a:r>
              <a:rPr dirty="0" err="1"/>
              <a:t>签名和验证签名</a:t>
            </a:r>
            <a:endParaRPr dirty="0"/>
          </a:p>
        </p:txBody>
      </p:sp>
      <p:pic>
        <p:nvPicPr>
          <p:cNvPr id="161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145" y="199925"/>
            <a:ext cx="1047225" cy="1047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197" y="3126016"/>
            <a:ext cx="9295586" cy="52287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上传数据到区块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上传数据到区块链</a:t>
            </a:r>
          </a:p>
        </p:txBody>
      </p:sp>
      <p:sp>
        <p:nvSpPr>
          <p:cNvPr id="165" name="基于亦来云提供的Agent服务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基于亦来云提供的Agent服务</a:t>
            </a:r>
            <a:endParaRPr dirty="0"/>
          </a:p>
          <a:p>
            <a:pPr lvl="1">
              <a:defRPr sz="3000"/>
            </a:pPr>
            <a:r>
              <a:rPr u="sng" dirty="0">
                <a:hlinkClick r:id="rId2"/>
              </a:rPr>
              <a:t>https://github.com/elastos/Elastos.ORG.BlockchainAgent</a:t>
            </a:r>
          </a:p>
          <a:p>
            <a:pPr marL="360947" indent="-360947"/>
            <a:r>
              <a:rPr dirty="0" err="1"/>
              <a:t>打包数据并上传</a:t>
            </a:r>
            <a:endParaRPr dirty="0"/>
          </a:p>
          <a:p>
            <a:pPr marL="360947" indent="-360947">
              <a:defRPr sz="3000"/>
            </a:pPr>
            <a:endParaRPr dirty="0"/>
          </a:p>
        </p:txBody>
      </p:sp>
      <p:pic>
        <p:nvPicPr>
          <p:cNvPr id="16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590800"/>
            <a:ext cx="10276306" cy="19134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查看设备上传数据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查看设备上传数据</a:t>
            </a:r>
          </a:p>
        </p:txBody>
      </p:sp>
      <p:sp>
        <p:nvSpPr>
          <p:cNvPr id="170" name="在 DID浏览器 查看数据"/>
          <p:cNvSpPr txBox="1">
            <a:spLocks noGrp="1"/>
          </p:cNvSpPr>
          <p:nvPr>
            <p:ph type="body" sz="quarter" idx="1"/>
          </p:nvPr>
        </p:nvSpPr>
        <p:spPr>
          <a:xfrm>
            <a:off x="952500" y="2590800"/>
            <a:ext cx="11099800" cy="720898"/>
          </a:xfrm>
          <a:prstGeom prst="rect">
            <a:avLst/>
          </a:prstGeom>
        </p:spPr>
        <p:txBody>
          <a:bodyPr/>
          <a:lstStyle/>
          <a:p>
            <a:pPr marL="411479" indent="-411479" defTabSz="525779">
              <a:spcBef>
                <a:spcPts val="3700"/>
              </a:spcBef>
              <a:defRPr sz="3420"/>
            </a:pPr>
            <a:r>
              <a:t>在 </a:t>
            </a:r>
            <a:r>
              <a:rPr u="sng">
                <a:hlinkClick r:id="rId2"/>
              </a:rPr>
              <a:t>DID浏览器</a:t>
            </a:r>
            <a:r>
              <a:t> 查看数据</a:t>
            </a:r>
          </a:p>
        </p:txBody>
      </p:sp>
      <p:pic>
        <p:nvPicPr>
          <p:cNvPr id="171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7145" y="212625"/>
            <a:ext cx="1047225" cy="10472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367" y="3669543"/>
            <a:ext cx="7640066" cy="56638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171</Words>
  <Application>Microsoft Office PowerPoint</Application>
  <PresentationFormat>自定义</PresentationFormat>
  <Paragraphs>47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Helvetica Light</vt:lpstr>
      <vt:lpstr>Helvetica Neue</vt:lpstr>
      <vt:lpstr>Helvetica</vt:lpstr>
      <vt:lpstr>Gradient</vt:lpstr>
      <vt:lpstr>可信IoT数据采集器</vt:lpstr>
      <vt:lpstr>Idea起源</vt:lpstr>
      <vt:lpstr>解决方案</vt:lpstr>
      <vt:lpstr>项目介绍</vt:lpstr>
      <vt:lpstr>项目架构图</vt:lpstr>
      <vt:lpstr>36小时工作</vt:lpstr>
      <vt:lpstr>移植Elastos DID</vt:lpstr>
      <vt:lpstr>上传数据到区块链</vt:lpstr>
      <vt:lpstr>查看设备上传数据</vt:lpstr>
      <vt:lpstr>应用场景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可信IoT数据采集器</dc:title>
  <cp:lastModifiedBy> </cp:lastModifiedBy>
  <cp:revision>12</cp:revision>
  <dcterms:modified xsi:type="dcterms:W3CDTF">2019-07-21T02:55:06Z</dcterms:modified>
</cp:coreProperties>
</file>